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290" r:id="rId11"/>
    <p:sldId id="304" r:id="rId12"/>
    <p:sldId id="302" r:id="rId13"/>
    <p:sldId id="294" r:id="rId14"/>
    <p:sldId id="298" r:id="rId15"/>
    <p:sldId id="311" r:id="rId16"/>
    <p:sldId id="295" r:id="rId17"/>
    <p:sldId id="315" r:id="rId18"/>
    <p:sldId id="316" r:id="rId19"/>
    <p:sldId id="318" r:id="rId20"/>
    <p:sldId id="317" r:id="rId21"/>
    <p:sldId id="319" r:id="rId22"/>
    <p:sldId id="320" r:id="rId23"/>
    <p:sldId id="321" r:id="rId24"/>
    <p:sldId id="284" r:id="rId25"/>
    <p:sldId id="285"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290"/>
            <p14:sldId id="304"/>
            <p14:sldId id="302"/>
            <p14:sldId id="294"/>
            <p14:sldId id="298"/>
            <p14:sldId id="311"/>
            <p14:sldId id="295"/>
            <p14:sldId id="315"/>
            <p14:sldId id="316"/>
            <p14:sldId id="318"/>
            <p14:sldId id="284"/>
            <p14:sldId id="285"/>
            <p14:sldId id="317"/>
            <p14:sldId id="319"/>
            <p14:sldId id="320"/>
            <p14:sldId id="32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here are lots of lock-down and reopen policies for</a:t>
            </a:r>
            <a:r>
              <a:rPr lang="en-US" altLang="zh-CN" dirty="0"/>
              <a:t> </a:t>
            </a:r>
            <a:r>
              <a:rPr lang="zh-CN" altLang="en-US" dirty="0"/>
              <a:t>UK. An straightforward way to describe these policies is to use dummy variables.</a:t>
            </a:r>
            <a:r>
              <a:rPr lang="en-US" altLang="zh-CN" dirty="0"/>
              <a:t> </a:t>
            </a:r>
            <a:r>
              <a:rPr lang="zh-CN" altLang="en-US" dirty="0"/>
              <a:t>However, if all policies are add to the model as dummy variables, this model cannot fit well.</a:t>
            </a:r>
            <a:r>
              <a:rPr lang="en-US" altLang="zh-CN" dirty="0"/>
              <a:t> D</a:t>
            </a:r>
            <a:r>
              <a:rPr lang="zh-CN" altLang="en-US" dirty="0"/>
              <a:t>ue to the multicollinearity problem, the variance of the coefficient of each NPI</a:t>
            </a:r>
            <a:endParaRPr lang="zh-CN" altLang="en-US" dirty="0"/>
          </a:p>
          <a:p>
            <a:r>
              <a:rPr lang="zh-CN" altLang="en-US" dirty="0"/>
              <a:t>policy on Rt will be very large in this model fitting, which leads to the unreliability</a:t>
            </a:r>
            <a:r>
              <a:rPr lang="en-US" altLang="zh-CN" dirty="0"/>
              <a:t> </a:t>
            </a:r>
            <a:r>
              <a:rPr lang="zh-CN" altLang="en-US" dirty="0"/>
              <a:t>of the final result.</a:t>
            </a:r>
            <a:endParaRPr lang="zh-CN" altLang="en-US" dirty="0"/>
          </a:p>
          <a:p>
            <a:endParaRPr lang="zh-CN" altLang="en-US" dirty="0"/>
          </a:p>
          <a:p>
            <a:r>
              <a:rPr lang="en-US" altLang="zh-CN" dirty="0"/>
              <a:t>Therefore, this thesis combines all policy variables to a single continuous variable, describing the NPI policies by using manually subjective scoring. By this</a:t>
            </a:r>
            <a:endParaRPr lang="en-US" altLang="zh-CN" dirty="0"/>
          </a:p>
          <a:p>
            <a:r>
              <a:rPr lang="en-US" altLang="zh-CN" dirty="0"/>
              <a:t>means, in the process of dimensionality reduction, the meaning of the NPI policy is retained to the greatest extent. Nonetheless, the disadvantages of this method are also very obvious. Since the scores are measured manually, this variable can be very subjective. Therefore, in the following simulations, it is necessary to ver_x0002_ify whether this scoring principle complies with data in practice. The lock down variable together with other variables to be used in the model is shown in Figure 4</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the first assumption. we have known that the first mutation alpha strain was found on October, but no one konws when the cornavirus mutated, therefore, this assumption should be held.</a:t>
            </a:r>
            <a:endParaRPr lang="en-US" altLang="zh-CN" dirty="0"/>
          </a:p>
          <a:p>
            <a:endParaRPr lang="en-US" altLang="zh-CN" dirty="0"/>
          </a:p>
          <a:p>
            <a:r>
              <a:rPr lang="en-US" altLang="zh-CN" dirty="0"/>
              <a:t>Because the MCMC and Beyasian regression has used. I assume all distributions used in this thesis are invariate. The nature of the cornavirus has many aspects such as</a:t>
            </a:r>
            <a:r>
              <a:rPr lang="en-US" altLang="zh-CN" dirty="0">
                <a:sym typeface="+mn-ea"/>
              </a:rPr>
              <a:t> serial interval</a:t>
            </a:r>
            <a:r>
              <a:rPr lang="en-US" altLang="zh-CN" dirty="0"/>
              <a:t>, which means the time distribution of the transmission from patient to patient.  and mortality rate, hospitalization rate,</a:t>
            </a:r>
            <a:endParaRPr lang="en-US" altLang="zh-CN" dirty="0"/>
          </a:p>
          <a:p>
            <a:endParaRPr lang="en-US" altLang="zh-CN" dirty="0"/>
          </a:p>
          <a:p>
            <a:r>
              <a:rPr lang="en-US" altLang="zh-CN" dirty="0"/>
              <a:t>At the end of my thesis time span, nearly 6% people in the UK has antibody, this rate is not so large. .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After being infected, the state of a person will have many situations, including unrecorded, deaths, admit to mechanical ventilation beds, in hospital and so on. Also the rate that patient admitted to the </a:t>
            </a:r>
            <a:r>
              <a:rPr lang="en-US" altLang="zh-CN" dirty="0">
                <a:sym typeface="+mn-ea"/>
              </a:rPr>
              <a:t>mechanical ventilation beds and mortality also conform constant distributions.</a:t>
            </a:r>
            <a:endParaRPr lang="en-US" altLang="zh-CN" dirty="0">
              <a:sym typeface="+mn-ea"/>
            </a:endParaRPr>
          </a:p>
          <a:p>
            <a:r>
              <a:rPr lang="en-US" altLang="zh-CN" dirty="0"/>
              <a:t>Furthermore the reported number of death or admitted to</a:t>
            </a:r>
            <a:r>
              <a:rPr lang="en-US" altLang="zh-CN" dirty="0">
                <a:sym typeface="+mn-ea"/>
              </a:rPr>
              <a:t> </a:t>
            </a:r>
            <a:r>
              <a:rPr lang="en-US" altLang="zh-CN" dirty="0">
                <a:sym typeface="+mn-ea"/>
              </a:rPr>
              <a:t>mechanical ventilation beds maybe not accurated, this model also to simulate the new these data if assuming they are inaccurate.</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lock-down of city and schools would significantly reduce the reproduction number of the coronavirus, while the protest of the citizens would eliminate the efforts of lock-down. Hence, the shape of the prior reproduction number has been determined by the variation of these two conditions. </a:t>
            </a:r>
            <a:endParaRPr lang="en-US" altLang="zh-CN" dirty="0"/>
          </a:p>
          <a:p>
            <a:r>
              <a:rPr lang="en-US" altLang="zh-CN" dirty="0"/>
              <a:t>To determine the location of prior reproduction, the maximum reproduction number should be figured out, then based on the ONS team and the experiment result on Real-time Assessment of Community Transmission team, REACT team for short</a:t>
            </a:r>
            <a:endParaRPr lang="en-US" altLang="zh-CN" dirty="0"/>
          </a:p>
          <a:p>
            <a:endParaRPr lang="en-US" altLang="zh-CN" dirty="0"/>
          </a:p>
          <a:p>
            <a:r>
              <a:rPr lang="en-US" altLang="zh-CN" dirty="0"/>
              <a:t>Posterior rt could be inferred after the fitness of model. The green areas indicates the 30%, 60%, and 95% confidence intervals. The blue and red areas show REACT result and ONS result respectively. It can be observed that Rt reaches its minimum of 0.42 with the 95% CI (0.39,0.46) on May 31st. On June 17th, the 95% CI contains 10.98 (0.95,1.01). Afterwards, the 95% CI is always greater than 1 or contains 1</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 (Flaxmanet al., 2020)</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r>
              <a:rPr lang="zh-CN" altLang="en-US" dirty="0"/>
              <a:t>Inglesby, Thomas V. "Public Health Measures and the Reproduction Number of SARS-CoV-2." JAMA : The Journal of the American Medical Association 323.21 (2020): 2186-187. Web.</a:t>
            </a:r>
            <a:endParaRPr lang="zh-CN" altLang="en-US" dirty="0"/>
          </a:p>
          <a:p>
            <a:endParaRPr lang="zh-CN" altLang="en-US" dirty="0"/>
          </a:p>
          <a:p>
            <a:r>
              <a:rPr lang="zh-CN" altLang="en-US" dirty="0"/>
              <a:t>Seth Flaxman, Swapnil Mishra,Axel Gandy, H Juliette T Unwin, Thomas A Mellan,Helen Coupland, Charles Whittaker,Harrison Zhu,Tresnia Berah,Jeffrey W Eaton,et al. Estimating the effects of non-pharmaceutical interventions on covid- 19 in europe. Nature, 584(7820):257-261,2020.</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ea typeface="微软雅黑 Light" panose="020B0502040204020203" charset="-122"/>
                <a:cs typeface="+mn-ea"/>
                <a:sym typeface="+mn-ea"/>
              </a:rPr>
              <a:t>Figure 3 shows the daily increasing number of detected cases (green line), death (blue line), and people in mechanical ventilation beds (red) observed from Jan 2020 to August 2021. It can be observed that in the first two waves of the epidemic in the UK, the death and </a:t>
            </a:r>
            <a:r>
              <a:rPr lang="en-US" altLang="zh-CN">
                <a:latin typeface="Times New Roman" panose="02020603050405020304" pitchFamily="18" charset="0"/>
                <a:ea typeface="微软雅黑 Light" panose="020B0502040204020203" charset="-122"/>
                <a:cs typeface="+mn-ea"/>
                <a:sym typeface="+mn-ea"/>
              </a:rPr>
              <a:t>people in mechanical ventilation beds</a:t>
            </a:r>
            <a:r>
              <a:rPr lang="en-US" altLang="zh-CN">
                <a:latin typeface="Times New Roman" panose="02020603050405020304" pitchFamily="18" charset="0"/>
                <a:ea typeface="微软雅黑 Light" panose="020B0502040204020203" charset="-122"/>
                <a:cs typeface="+mn-ea"/>
                <a:sym typeface="+mn-ea"/>
              </a:rPr>
              <a:t> data are similar, but the detected cases in the first round were significantly fewer. </a:t>
            </a:r>
            <a:endParaRPr lang="en-US" altLang="zh-CN">
              <a:latin typeface="Times New Roman" panose="02020603050405020304" pitchFamily="18" charset="0"/>
              <a:ea typeface="微软雅黑 Light" panose="020B0502040204020203" charset="-122"/>
              <a:cs typeface="+mn-ea"/>
              <a:sym typeface="+mn-ea"/>
            </a:endParaRPr>
          </a:p>
          <a:p>
            <a:endParaRPr lang="en-US" altLang="zh-CN">
              <a:latin typeface="Times New Roman" panose="02020603050405020304" pitchFamily="18" charset="0"/>
              <a:ea typeface="微软雅黑 Light" panose="020B0502040204020203" charset="-122"/>
              <a:cs typeface="+mn-ea"/>
              <a:sym typeface="+mn-ea"/>
            </a:endParaRPr>
          </a:p>
          <a:p>
            <a:r>
              <a:rPr lang="en-US" altLang="zh-CN" dirty="0">
                <a:sym typeface="+mn-ea"/>
              </a:rPr>
              <a:t>There is still a question remained, WHY it is impossible that the mortality of the second waves in greater less than the first wave, since the UK government has enough experience to contain the epdemic. The anwser is that the cornavirus has variant strains, which have greater mortality, higher R_t or even quick transmission speed. Focusing on the time span from october 1st to December 7th, the vaccine injection is still not avalible for the public. </a:t>
            </a:r>
            <a:endParaRPr lang="en-US" altLang="zh-CN" dirty="0">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a:latin typeface="Times New Roman" panose="02020603050405020304" pitchFamily="18" charset="0"/>
                <a:ea typeface="微软雅黑 Light" panose="020B0502040204020203" charset="-122"/>
                <a:cs typeface="+mn-ea"/>
                <a:sym typeface="+mn-ea"/>
              </a:rPr>
              <a:t>Therefore, there is reason to believe that the reported data of detected infections</a:t>
            </a:r>
            <a:r>
              <a:rPr lang="en-US" altLang="zh-CN" b="1">
                <a:solidFill>
                  <a:srgbClr val="175091"/>
                </a:solidFill>
                <a:latin typeface="Times New Roman" panose="02020603050405020304" pitchFamily="18" charset="0"/>
                <a:ea typeface="微软雅黑 Light" panose="020B0502040204020203" charset="-122"/>
                <a:cs typeface="+mn-ea"/>
                <a:sym typeface="+mn-ea"/>
              </a:rPr>
              <a:t> is often biased downwards. and it is why I need to study the sampling effect on Covid-19. Also, from the figure 3, the prior sense of sampling effect is that, as the passage of time, the sampling effect is increasing.</a:t>
            </a:r>
            <a:endParaRPr lang="en-US" altLang="zh-CN" b="1">
              <a:solidFill>
                <a:srgbClr val="175091"/>
              </a:solidFill>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dirty="0">
                <a:sym typeface="+mn-ea"/>
              </a:rPr>
              <a:t>I took the time span from October 1st as an example, because the first variant strain: alpha strain was found in the UK at October. Up to now, there are alpha, beta, delta, gamma,  lambda strains in the world. Among them the delta strain is the most Notorious one because of the high mortality rate.</a:t>
            </a:r>
            <a:endParaRPr lang="en-US" altLang="zh-CN" dirty="0"/>
          </a:p>
          <a:p>
            <a:endParaRPr lang="en-US" altLang="zh-CN" b="1">
              <a:solidFill>
                <a:srgbClr val="175091"/>
              </a:solidFill>
              <a:latin typeface="Times New Roman" panose="02020603050405020304" pitchFamily="18" charset="0"/>
              <a:ea typeface="微软雅黑 Light" panose="020B0502040204020203" charset="-122"/>
              <a:cs typeface="+mn-ea"/>
            </a:endParaRPr>
          </a:p>
          <a:p>
            <a:endParaRPr lang="en-US" altLang="zh-CN">
              <a:latin typeface="Times New Roman" panose="02020603050405020304" pitchFamily="18" charset="0"/>
              <a:ea typeface="微软雅黑 Light" panose="020B0502040204020203"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the effect of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art_13"/>
          <p:cNvPicPr>
            <a:picLocks noChangeAspect="1"/>
          </p:cNvPicPr>
          <p:nvPr/>
        </p:nvPicPr>
        <p:blipFill>
          <a:blip r:embed="rId1"/>
          <a:srcRect l="686" t="1815" r="25174"/>
          <a:stretch>
            <a:fillRect/>
          </a:stretch>
        </p:blipFill>
        <p:spPr>
          <a:xfrm>
            <a:off x="624205" y="880745"/>
            <a:ext cx="5631180" cy="551497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description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0" name="文本框 9"/>
          <p:cNvSpPr txBox="1"/>
          <p:nvPr/>
        </p:nvSpPr>
        <p:spPr>
          <a:xfrm>
            <a:off x="1640205" y="6395085"/>
            <a:ext cx="6106160" cy="398780"/>
          </a:xfrm>
          <a:prstGeom prst="rect">
            <a:avLst/>
          </a:prstGeom>
          <a:noFill/>
        </p:spPr>
        <p:txBody>
          <a:bodyPr wrap="square" rtlCol="0">
            <a:spAutoFit/>
          </a:bodyPr>
          <a:p>
            <a:pPr algn="l">
              <a:buClrTx/>
              <a:buSzTx/>
              <a:buFontTx/>
            </a:pPr>
            <a:r>
              <a:rPr lang="en-US" altLang="zh-CN" sz="2000" b="1">
                <a:solidFill>
                  <a:schemeClr val="bg1"/>
                </a:solidFill>
                <a:latin typeface="Times New Roman" panose="02020603050405020304" pitchFamily="18" charset="0"/>
                <a:ea typeface="微软雅黑 Light" panose="020B0502040204020203" charset="-122"/>
                <a:cs typeface="+mn-ea"/>
              </a:rPr>
              <a:t>Figure 4:All data used from 31st Jan to 1st Oct 2020</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3"/>
          <p:cNvPicPr>
            <a:picLocks noChangeAspect="1"/>
          </p:cNvPicPr>
          <p:nvPr/>
        </p:nvPicPr>
        <p:blipFill>
          <a:blip r:embed="rId1"/>
          <a:srcRect l="78142" t="24194" b="33222"/>
          <a:stretch>
            <a:fillRect/>
          </a:stretch>
        </p:blipFill>
        <p:spPr>
          <a:xfrm>
            <a:off x="6277610" y="991870"/>
            <a:ext cx="2860040" cy="5293360"/>
          </a:xfrm>
          <a:prstGeom prst="rect">
            <a:avLst/>
          </a:prstGeom>
        </p:spPr>
      </p:pic>
      <p:sp>
        <p:nvSpPr>
          <p:cNvPr id="3" name="文本框 2"/>
          <p:cNvSpPr txBox="1"/>
          <p:nvPr/>
        </p:nvSpPr>
        <p:spPr>
          <a:xfrm>
            <a:off x="8894445" y="1192530"/>
            <a:ext cx="3297555" cy="4892675"/>
          </a:xfrm>
          <a:prstGeom prst="rect">
            <a:avLst/>
          </a:prstGeom>
          <a:noFill/>
        </p:spPr>
        <p:txBody>
          <a:bodyPr wrap="square" rtlCol="0" anchor="t">
            <a:spAutoFit/>
          </a:bodyPr>
          <a:p>
            <a:r>
              <a:rPr lang="en-US" altLang="zh-CN" sz="2400">
                <a:latin typeface="Times New Roman" panose="02020603050405020304" pitchFamily="18" charset="0"/>
                <a:ea typeface="微软雅黑 Light" panose="020B0502040204020203" charset="-122"/>
                <a:cs typeface="+mn-ea"/>
                <a:sym typeface="+mn-ea"/>
              </a:rPr>
              <a:t>This figure shows the all data for this thesis. Observed cases, on the </a:t>
            </a:r>
            <a:r>
              <a:rPr lang="en-US" altLang="zh-CN" sz="2400">
                <a:latin typeface="Times New Roman" panose="02020603050405020304" pitchFamily="18" charset="0"/>
                <a:ea typeface="微软雅黑 Light" panose="020B0502040204020203" charset="-122"/>
                <a:cs typeface="+mn-ea"/>
                <a:sym typeface="+mn-ea"/>
              </a:rPr>
              <a:t>mechanical ventilation beds</a:t>
            </a:r>
            <a:r>
              <a:rPr lang="en-US" altLang="zh-CN" sz="2400">
                <a:latin typeface="Times New Roman" panose="02020603050405020304" pitchFamily="18" charset="0"/>
                <a:ea typeface="微软雅黑 Light" panose="020B0502040204020203" charset="-122"/>
                <a:cs typeface="+mn-ea"/>
                <a:sym typeface="+mn-ea"/>
              </a:rPr>
              <a:t>beds, death, and in hospital </a:t>
            </a:r>
            <a:r>
              <a:rPr lang="en-US" altLang="zh-CN" sz="2400" b="1">
                <a:solidFill>
                  <a:srgbClr val="175091"/>
                </a:solidFill>
                <a:latin typeface="Times New Roman" panose="02020603050405020304" pitchFamily="18" charset="0"/>
                <a:ea typeface="微软雅黑 Light" panose="020B0502040204020203" charset="-122"/>
                <a:cs typeface="+mn-ea"/>
                <a:sym typeface="+mn-ea"/>
              </a:rPr>
              <a:t>are solid lines</a:t>
            </a:r>
            <a:r>
              <a:rPr lang="en-US" altLang="zh-CN" sz="2400">
                <a:latin typeface="Times New Roman" panose="02020603050405020304" pitchFamily="18" charset="0"/>
                <a:ea typeface="微软雅黑 Light" panose="020B0502040204020203" charset="-122"/>
                <a:cs typeface="+mn-ea"/>
                <a:sym typeface="+mn-ea"/>
              </a:rPr>
              <a:t>. </a:t>
            </a:r>
            <a:r>
              <a:rPr lang="en-US" altLang="zh-CN" sz="2400" b="1">
                <a:solidFill>
                  <a:srgbClr val="175091"/>
                </a:solidFill>
                <a:latin typeface="Times New Roman" panose="02020603050405020304" pitchFamily="18" charset="0"/>
                <a:ea typeface="微软雅黑 Light" panose="020B0502040204020203" charset="-122"/>
                <a:cs typeface="+mn-ea"/>
                <a:sym typeface="+mn-ea"/>
              </a:rPr>
              <a:t>The dotted lines show the variables that describe the NPI</a:t>
            </a:r>
            <a:r>
              <a:rPr lang="en-US" altLang="zh-CN" sz="2400">
                <a:latin typeface="Times New Roman" panose="02020603050405020304" pitchFamily="18" charset="0"/>
                <a:ea typeface="微软雅黑 Light" panose="020B0502040204020203" charset="-122"/>
                <a:cs typeface="+mn-ea"/>
                <a:sym typeface="+mn-ea"/>
              </a:rPr>
              <a:t> policies, including lockdown, lockdown of schools and universities, and the protest index.</a:t>
            </a:r>
            <a:endParaRPr lang="en-US" altLang="zh-CN" sz="24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nature of the cornavirus will change only if it mutates</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time span, the mutation of the cornavirus did not occur</a:t>
              </a:r>
              <a:endParaRPr lang="en-US" altLang="zh-CN" sz="2600">
                <a:latin typeface="Times New Roman" panose="02020603050405020304" pitchFamily="18" charset="0"/>
                <a:ea typeface="微软雅黑 Light" panose="020B0502040204020203" charset="-122"/>
                <a:cs typeface="+mn-ea"/>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Ways to simulate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5: </a:t>
            </a:r>
            <a:r>
              <a:rPr lang="en-US" altLang="zh-CN" sz="2000">
                <a:latin typeface="Times New Roman" panose="02020603050405020304" pitchFamily="18" charset="0"/>
                <a:ea typeface="微软雅黑 Light" panose="020B0502040204020203" charset="-122"/>
                <a:cs typeface="+mn-ea"/>
              </a:rPr>
              <a:t>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
        <p:nvSpPr>
          <p:cNvPr id="6" name="圆角矩形 5"/>
          <p:cNvSpPr/>
          <p:nvPr/>
        </p:nvSpPr>
        <p:spPr>
          <a:xfrm>
            <a:off x="601980" y="2698115"/>
            <a:ext cx="2953385" cy="128333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154170" y="2820035"/>
            <a:ext cx="2035175" cy="1526540"/>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550160" y="2012315"/>
            <a:ext cx="1493520" cy="75247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908800" y="3671570"/>
            <a:ext cx="4065270" cy="807720"/>
            <a:chOff x="10880" y="5782"/>
            <a:chExt cx="6402" cy="1272"/>
          </a:xfrm>
        </p:grpSpPr>
        <p:sp>
          <p:nvSpPr>
            <p:cNvPr id="9" name="圆角矩形 8"/>
            <p:cNvSpPr/>
            <p:nvPr/>
          </p:nvSpPr>
          <p:spPr>
            <a:xfrm>
              <a:off x="1088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554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6638290" y="4759960"/>
            <a:ext cx="5553710" cy="1228090"/>
            <a:chOff x="10454" y="7496"/>
            <a:chExt cx="8746" cy="1934"/>
          </a:xfrm>
        </p:grpSpPr>
        <p:sp>
          <p:nvSpPr>
            <p:cNvPr id="12" name="圆角矩形 11"/>
            <p:cNvSpPr/>
            <p:nvPr/>
          </p:nvSpPr>
          <p:spPr>
            <a:xfrm>
              <a:off x="14190" y="7496"/>
              <a:ext cx="5011"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0454" y="7496"/>
              <a:ext cx="2595"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2"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4" presetClass="entr" presetSubtype="16" fill="hold" grpId="0"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4" presetClass="entr" presetSubtype="16" fill="hold" grpId="0" nodeType="with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500"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4" presetClass="entr" presetSubtype="16" fill="hold" nodeType="withEffect">
                                  <p:stCondLst>
                                    <p:cond delay="0"/>
                                  </p:stCondLst>
                                  <p:childTnLst>
                                    <p:set>
                                      <p:cBhvr>
                                        <p:cTn id="38" dur="500" fill="hold">
                                          <p:stCondLst>
                                            <p:cond delay="0"/>
                                          </p:stCondLst>
                                        </p:cTn>
                                        <p:tgtEl>
                                          <p:spTgt spid="14"/>
                                        </p:tgtEl>
                                        <p:attrNameLst>
                                          <p:attrName>style.visibility</p:attrName>
                                        </p:attrNameLst>
                                      </p:cBhvr>
                                      <p:to>
                                        <p:strVal val="visible"/>
                                      </p:to>
                                    </p:set>
                                    <p:animEffect transition="in" filter="box(i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Result Analysis</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chart_01"/>
          <p:cNvPicPr>
            <a:picLocks noChangeAspect="1"/>
          </p:cNvPicPr>
          <p:nvPr/>
        </p:nvPicPr>
        <p:blipFill>
          <a:blip r:embed="rId1"/>
          <a:stretch>
            <a:fillRect/>
          </a:stretch>
        </p:blipFill>
        <p:spPr>
          <a:xfrm>
            <a:off x="370840" y="888365"/>
            <a:ext cx="5777865" cy="5489575"/>
          </a:xfrm>
          <a:prstGeom prst="rect">
            <a:avLst/>
          </a:prstGeom>
        </p:spPr>
      </p:pic>
      <p:pic>
        <p:nvPicPr>
          <p:cNvPr id="16" name="图片 15" descr="chart_06"/>
          <p:cNvPicPr>
            <a:picLocks noChangeAspect="1"/>
          </p:cNvPicPr>
          <p:nvPr/>
        </p:nvPicPr>
        <p:blipFill>
          <a:blip r:embed="rId2"/>
          <a:stretch>
            <a:fillRect/>
          </a:stretch>
        </p:blipFill>
        <p:spPr>
          <a:xfrm>
            <a:off x="6022340" y="870585"/>
            <a:ext cx="5798185" cy="5509260"/>
          </a:xfrm>
          <a:prstGeom prst="rect">
            <a:avLst/>
          </a:prstGeom>
        </p:spPr>
      </p:pic>
      <p:sp>
        <p:nvSpPr>
          <p:cNvPr id="27" name="标题 3"/>
          <p:cNvSpPr txBox="1"/>
          <p:nvPr/>
        </p:nvSpPr>
        <p:spPr>
          <a:xfrm>
            <a:off x="786765" y="464820"/>
            <a:ext cx="980630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rPr>
              <a:t>t</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 through People in 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3"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765" y="464820"/>
            <a:ext cx="1095311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Simulation ‘true’  daily increasing people in </a:t>
            </a: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sym typeface="+mn-ea"/>
              </a:rPr>
              <a:t>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7: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05"/>
          <p:cNvPicPr>
            <a:picLocks noChangeAspect="1"/>
          </p:cNvPicPr>
          <p:nvPr/>
        </p:nvPicPr>
        <p:blipFill>
          <a:blip r:embed="rId2"/>
          <a:stretch>
            <a:fillRect/>
          </a:stretch>
        </p:blipFill>
        <p:spPr>
          <a:xfrm>
            <a:off x="474345" y="884555"/>
            <a:ext cx="5795010" cy="55054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7"/>
          <p:cNvPicPr>
            <a:picLocks noChangeAspect="1"/>
          </p:cNvPicPr>
          <p:nvPr/>
        </p:nvPicPr>
        <p:blipFill>
          <a:blip r:embed="rId1"/>
          <a:stretch>
            <a:fillRect/>
          </a:stretch>
        </p:blipFill>
        <p:spPr>
          <a:xfrm>
            <a:off x="601980" y="883920"/>
            <a:ext cx="5789295" cy="549973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daily increasing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6" name="图片 5" descr="chart_03"/>
          <p:cNvPicPr>
            <a:picLocks noChangeAspect="1"/>
          </p:cNvPicPr>
          <p:nvPr/>
        </p:nvPicPr>
        <p:blipFill>
          <a:blip r:embed="rId3"/>
          <a:stretch>
            <a:fillRect/>
          </a:stretch>
        </p:blipFill>
        <p:spPr>
          <a:xfrm>
            <a:off x="6390640" y="885825"/>
            <a:ext cx="5801995" cy="55118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Simulative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09"/>
          <p:cNvPicPr>
            <a:picLocks noChangeAspect="1"/>
          </p:cNvPicPr>
          <p:nvPr/>
        </p:nvPicPr>
        <p:blipFill>
          <a:blip r:embed="rId2"/>
          <a:stretch>
            <a:fillRect/>
          </a:stretch>
        </p:blipFill>
        <p:spPr>
          <a:xfrm>
            <a:off x="786765" y="892810"/>
            <a:ext cx="5768975" cy="548068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3" name="图片 2" descr="chart_11"/>
          <p:cNvPicPr>
            <a:picLocks noChangeAspect="1"/>
          </p:cNvPicPr>
          <p:nvPr/>
        </p:nvPicPr>
        <p:blipFill>
          <a:blip r:embed="rId2"/>
          <a:stretch>
            <a:fillRect/>
          </a:stretch>
        </p:blipFill>
        <p:spPr>
          <a:xfrm>
            <a:off x="786765" y="886460"/>
            <a:ext cx="5796280" cy="550608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Discussion</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dirty="0">
                <a:solidFill>
                  <a:srgbClr val="003778"/>
                </a:solidFill>
                <a:latin typeface="Times New Roman" panose="02020603050405020304" pitchFamily="18" charset="0"/>
                <a:ea typeface="微软雅黑" panose="020B0503020204020204" pitchFamily="34" charset="-122"/>
              </a:rPr>
              <a:t>Reference list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383665"/>
          </a:xfrm>
          <a:prstGeom prst="rect">
            <a:avLst/>
          </a:prstGeom>
        </p:spPr>
        <p:txBody>
          <a:bodyPr>
            <a:spAutoFit/>
          </a:bodyPr>
          <a:lstStyle/>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Presenter: LBDB3</a:t>
            </a:r>
            <a:endParaRPr lang="en-US" altLang="zh-CN" sz="2800" dirty="0">
              <a:solidFill>
                <a:schemeClr val="bg1"/>
              </a:solidFill>
              <a:latin typeface="Times New Roman" panose="02020603050405020304" pitchFamily="18" charset="0"/>
              <a:ea typeface="微软雅黑" panose="020B0503020204020204" pitchFamily="34" charset="-122"/>
            </a:endParaRPr>
          </a:p>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Date</a:t>
            </a:r>
            <a:r>
              <a:rPr lang="zh-CN" altLang="en-US" sz="2800" dirty="0">
                <a:solidFill>
                  <a:schemeClr val="bg1"/>
                </a:solidFill>
                <a:latin typeface="Times New Roman" panose="02020603050405020304" pitchFamily="18" charset="0"/>
                <a:ea typeface="微软雅黑" panose="020B0503020204020204" pitchFamily="34" charset="-122"/>
              </a:rPr>
              <a:t>：</a:t>
            </a:r>
            <a:r>
              <a:rPr lang="en-US" altLang="zh-CN" sz="2800" dirty="0">
                <a:solidFill>
                  <a:schemeClr val="bg1"/>
                </a:solidFill>
                <a:latin typeface="Times New Roman" panose="02020603050405020304" pitchFamily="18" charset="0"/>
                <a:ea typeface="微软雅黑" panose="020B0503020204020204" pitchFamily="34" charset="-122"/>
              </a:rPr>
              <a:t>10</a:t>
            </a:r>
            <a:r>
              <a:rPr lang="en-US" altLang="zh-CN" sz="2800" baseline="30000" dirty="0">
                <a:solidFill>
                  <a:schemeClr val="bg1"/>
                </a:solidFill>
                <a:latin typeface="Times New Roman" panose="02020603050405020304" pitchFamily="18" charset="0"/>
                <a:ea typeface="微软雅黑" panose="020B0503020204020204" pitchFamily="34" charset="-122"/>
              </a:rPr>
              <a:t>th</a:t>
            </a:r>
            <a:r>
              <a:rPr lang="en-US" altLang="zh-CN" sz="2800" dirty="0">
                <a:solidFill>
                  <a:schemeClr val="bg1"/>
                </a:solidFill>
                <a:latin typeface="Times New Roman" panose="02020603050405020304" pitchFamily="18" charset="0"/>
                <a:ea typeface="微软雅黑" panose="020B0503020204020204" pitchFamily="34" charset="-122"/>
              </a:rPr>
              <a:t> September 2021</a:t>
            </a:r>
            <a:endParaRPr lang="en-US" altLang="zh-CN" sz="2800" dirty="0">
              <a:solidFill>
                <a:schemeClr val="bg1"/>
              </a:solidFill>
              <a:latin typeface="Times New Roman" panose="02020603050405020304" pitchFamily="18" charset="0"/>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646331"/>
              <a:chOff x="6025111" y="1445348"/>
              <a:chExt cx="4556760" cy="646331"/>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341818"/>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Methodology</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Discussion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Result analysis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61585"/>
          </a:xfrm>
          <a:prstGeom prst="rect">
            <a:avLst/>
          </a:prstGeom>
          <a:noFill/>
        </p:spPr>
        <p:txBody>
          <a:bodyPr wrap="square" lIns="0" rtlCol="0">
            <a:spAutoFit/>
          </a:bodyPr>
          <a:p>
            <a:pPr>
              <a:spcAft>
                <a:spcPts val="60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Waves of the epdemic</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chart_12"/>
          <p:cNvPicPr>
            <a:picLocks noChangeAspect="1"/>
          </p:cNvPicPr>
          <p:nvPr/>
        </p:nvPicPr>
        <p:blipFill>
          <a:blip r:embed="rId2"/>
          <a:srcRect l="2705" r="11828"/>
          <a:stretch>
            <a:fillRect/>
          </a:stretch>
        </p:blipFill>
        <p:spPr>
          <a:xfrm>
            <a:off x="666750" y="954405"/>
            <a:ext cx="4125595" cy="4585970"/>
          </a:xfrm>
          <a:prstGeom prst="rect">
            <a:avLst/>
          </a:prstGeom>
        </p:spPr>
      </p:pic>
      <p:pic>
        <p:nvPicPr>
          <p:cNvPr id="3" name="图片 2" descr="chart_12"/>
          <p:cNvPicPr>
            <a:picLocks noChangeAspect="1"/>
          </p:cNvPicPr>
          <p:nvPr/>
        </p:nvPicPr>
        <p:blipFill>
          <a:blip r:embed="rId2"/>
          <a:srcRect l="88460" t="37000" r="897" b="47463"/>
          <a:stretch>
            <a:fillRect/>
          </a:stretch>
        </p:blipFill>
        <p:spPr>
          <a:xfrm>
            <a:off x="5181600" y="954405"/>
            <a:ext cx="923290" cy="1280795"/>
          </a:xfrm>
          <a:prstGeom prst="rect">
            <a:avLst/>
          </a:prstGeom>
        </p:spPr>
      </p:pic>
      <p:sp>
        <p:nvSpPr>
          <p:cNvPr id="4" name="文本框 3"/>
          <p:cNvSpPr txBox="1"/>
          <p:nvPr/>
        </p:nvSpPr>
        <p:spPr>
          <a:xfrm>
            <a:off x="495935" y="5687695"/>
            <a:ext cx="5608320" cy="706755"/>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3:The daily increasing cases, deaths and in mechanical ventilation beds</a:t>
            </a:r>
            <a:endParaRPr lang="en-US" altLang="zh-CN" sz="2000">
              <a:latin typeface="Times New Roman" panose="02020603050405020304" pitchFamily="18" charset="0"/>
              <a:ea typeface="微软雅黑 Light" panose="020B0502040204020203" charset="-122"/>
              <a:cs typeface="+mn-ea"/>
            </a:endParaRPr>
          </a:p>
        </p:txBody>
      </p:sp>
      <p:sp>
        <p:nvSpPr>
          <p:cNvPr id="5" name="文本框 4"/>
          <p:cNvSpPr txBox="1"/>
          <p:nvPr/>
        </p:nvSpPr>
        <p:spPr>
          <a:xfrm>
            <a:off x="6739890" y="1086485"/>
            <a:ext cx="4752975"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rPr>
              <a:t>It can be observed that in the first two waves of the epidemic in the UK, the death and </a:t>
            </a:r>
            <a:r>
              <a:rPr lang="en-US" altLang="zh-CN" sz="2800">
                <a:latin typeface="Times New Roman" panose="02020603050405020304" pitchFamily="18" charset="0"/>
                <a:ea typeface="微软雅黑 Light" panose="020B0502040204020203" charset="-122"/>
                <a:cs typeface="+mn-ea"/>
                <a:sym typeface="+mn-ea"/>
              </a:rPr>
              <a:t>people in mechanical ventilation beds</a:t>
            </a:r>
            <a:r>
              <a:rPr lang="en-US" altLang="zh-CN" sz="2800">
                <a:latin typeface="Times New Roman" panose="02020603050405020304" pitchFamily="18" charset="0"/>
                <a:ea typeface="微软雅黑 Light" panose="020B0502040204020203" charset="-122"/>
                <a:cs typeface="+mn-ea"/>
              </a:rPr>
              <a:t> data are similar, but the </a:t>
            </a:r>
            <a:r>
              <a:rPr lang="en-US" altLang="zh-CN" sz="2800" b="1">
                <a:solidFill>
                  <a:srgbClr val="175091"/>
                </a:solidFill>
                <a:latin typeface="Times New Roman" panose="02020603050405020304" pitchFamily="18" charset="0"/>
                <a:ea typeface="微软雅黑 Light" panose="020B0502040204020203" charset="-122"/>
                <a:cs typeface="+mn-ea"/>
              </a:rPr>
              <a:t>detected cases in the first wave were significantly fewer</a:t>
            </a:r>
            <a:r>
              <a:rPr lang="en-US" altLang="zh-CN" sz="2800">
                <a:latin typeface="Times New Roman" panose="02020603050405020304" pitchFamily="18" charset="0"/>
                <a:ea typeface="微软雅黑 Light" panose="020B0502040204020203" charset="-122"/>
                <a:cs typeface="+mn-ea"/>
              </a:rPr>
              <a:t>.</a:t>
            </a:r>
            <a:endParaRPr lang="en-US" altLang="zh-CN" sz="2800">
              <a:latin typeface="Times New Roman" panose="02020603050405020304" pitchFamily="18" charset="0"/>
              <a:ea typeface="微软雅黑 Light" panose="020B0502040204020203" charset="-122"/>
              <a:cs typeface="+mn-ea"/>
            </a:endParaRPr>
          </a:p>
          <a:p>
            <a:r>
              <a:rPr lang="en-US" altLang="zh-CN" sz="2800">
                <a:latin typeface="Times New Roman" panose="02020603050405020304" pitchFamily="18" charset="0"/>
                <a:ea typeface="微软雅黑 Light" panose="020B0502040204020203" charset="-122"/>
                <a:cs typeface="+mn-ea"/>
              </a:rPr>
              <a:t>Therefore, there is reason to believe that the reported data of detected infections</a:t>
            </a:r>
            <a:r>
              <a:rPr lang="en-US" altLang="zh-CN" sz="2800" b="1">
                <a:solidFill>
                  <a:srgbClr val="175091"/>
                </a:solidFill>
                <a:latin typeface="Times New Roman" panose="02020603050405020304" pitchFamily="18" charset="0"/>
                <a:ea typeface="微软雅黑 Light" panose="020B0502040204020203" charset="-122"/>
                <a:cs typeface="+mn-ea"/>
              </a:rPr>
              <a:t> is often biased downwards. </a:t>
            </a:r>
            <a:endParaRPr lang="en-US" altLang="zh-CN" sz="2800" b="1">
              <a:solidFill>
                <a:srgbClr val="175091"/>
              </a:solidFill>
              <a:latin typeface="Times New Roman" panose="02020603050405020304" pitchFamily="18" charset="0"/>
              <a:ea typeface="微软雅黑 Light" panose="020B0502040204020203" charset="-122"/>
              <a:cs typeface="+mn-ea"/>
            </a:endParaRPr>
          </a:p>
        </p:txBody>
      </p:sp>
      <p:grpSp>
        <p:nvGrpSpPr>
          <p:cNvPr id="9" name="组合 8"/>
          <p:cNvGrpSpPr/>
          <p:nvPr/>
        </p:nvGrpSpPr>
        <p:grpSpPr>
          <a:xfrm>
            <a:off x="2763520" y="923925"/>
            <a:ext cx="368935" cy="3994150"/>
            <a:chOff x="4352" y="1455"/>
            <a:chExt cx="581" cy="6290"/>
          </a:xfrm>
        </p:grpSpPr>
        <p:cxnSp>
          <p:nvCxnSpPr>
            <p:cNvPr id="6" name="直接连接符 5"/>
            <p:cNvCxnSpPr/>
            <p:nvPr/>
          </p:nvCxnSpPr>
          <p:spPr>
            <a:xfrm flipV="1">
              <a:off x="4352"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9"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4187</Words>
  <Application>WPS 演示</Application>
  <PresentationFormat>宽屏</PresentationFormat>
  <Paragraphs>137</Paragraphs>
  <Slides>23</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64</cp:revision>
  <dcterms:created xsi:type="dcterms:W3CDTF">2019-05-16T11:22:00Z</dcterms:created>
  <dcterms:modified xsi:type="dcterms:W3CDTF">2021-08-26T05:37:34Z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